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58" r:id="rId4"/>
    <p:sldId id="257" r:id="rId5"/>
    <p:sldId id="268" r:id="rId6"/>
    <p:sldId id="267" r:id="rId7"/>
    <p:sldId id="262" r:id="rId8"/>
    <p:sldId id="266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CE6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94" autoAdjust="0"/>
    <p:restoredTop sz="94610"/>
  </p:normalViewPr>
  <p:slideViewPr>
    <p:cSldViewPr snapToGrid="0" snapToObjects="1">
      <p:cViewPr>
        <p:scale>
          <a:sx n="71" d="100"/>
          <a:sy n="71" d="100"/>
        </p:scale>
        <p:origin x="25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5560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8286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348916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r>
              <a:rPr lang="en-IN" dirty="0" err="1" smtClean="0"/>
              <a:t>Rish</a:t>
            </a:r>
            <a:r>
              <a:rPr lang="en-IN" dirty="0" smtClean="0"/>
              <a:t> </a:t>
            </a:r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681663" y="3942874"/>
            <a:ext cx="502228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just">
              <a:lnSpc>
                <a:spcPts val="6561"/>
              </a:lnSpc>
              <a:buNone/>
            </a:pPr>
            <a:r>
              <a:rPr lang="en-US" sz="88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HEMOTRACK</a:t>
            </a:r>
            <a:endParaRPr lang="en-US" sz="8800" dirty="0"/>
          </a:p>
        </p:txBody>
      </p:sp>
      <p:sp>
        <p:nvSpPr>
          <p:cNvPr id="6" name="Text 3"/>
          <p:cNvSpPr/>
          <p:nvPr/>
        </p:nvSpPr>
        <p:spPr>
          <a:xfrm>
            <a:off x="3337403" y="502598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3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Smart Blood Bank Management Solution</a:t>
            </a:r>
            <a:endParaRPr lang="en-US" sz="3600" dirty="0"/>
          </a:p>
        </p:txBody>
      </p:sp>
      <p:sp>
        <p:nvSpPr>
          <p:cNvPr id="7" name="Text 4"/>
          <p:cNvSpPr/>
          <p:nvPr/>
        </p:nvSpPr>
        <p:spPr>
          <a:xfrm>
            <a:off x="2037993" y="584477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280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Presented By - Team </a:t>
            </a:r>
            <a:r>
              <a:rPr lang="en-US" sz="2800" b="1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12</a:t>
            </a:r>
          </a:p>
          <a:p>
            <a:pPr marL="8607425" lvl="8">
              <a:lnSpc>
                <a:spcPts val="2799"/>
              </a:lnSpc>
              <a:tabLst>
                <a:tab pos="8607425" algn="l"/>
              </a:tabLst>
            </a:pPr>
            <a:r>
              <a:rPr lang="en-US" sz="2000" dirty="0" err="1" smtClean="0">
                <a:solidFill>
                  <a:srgbClr val="4A4A45"/>
                </a:solidFill>
                <a:latin typeface="Lato" pitchFamily="34" charset="0"/>
                <a:ea typeface="Lato" pitchFamily="34" charset="-122"/>
              </a:rPr>
              <a:t>Anagha</a:t>
            </a:r>
            <a:r>
              <a:rPr lang="en-US" sz="2000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</a:rPr>
              <a:t> Dinesh</a:t>
            </a:r>
          </a:p>
          <a:p>
            <a:pPr marL="8607425" lvl="8">
              <a:lnSpc>
                <a:spcPts val="2799"/>
              </a:lnSpc>
              <a:tabLst>
                <a:tab pos="8607425" algn="l"/>
              </a:tabLst>
            </a:pPr>
            <a:r>
              <a:rPr lang="en-US" sz="2000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</a:rPr>
              <a:t> </a:t>
            </a:r>
            <a:r>
              <a:rPr lang="en-US" sz="2000" dirty="0" err="1" smtClean="0">
                <a:solidFill>
                  <a:srgbClr val="4A4A45"/>
                </a:solidFill>
                <a:latin typeface="Lato" pitchFamily="34" charset="0"/>
                <a:ea typeface="Lato" pitchFamily="34" charset="-122"/>
              </a:rPr>
              <a:t>Arsha</a:t>
            </a:r>
            <a:r>
              <a:rPr lang="en-US" sz="2000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</a:rPr>
              <a:t> B  </a:t>
            </a:r>
          </a:p>
          <a:p>
            <a:pPr marL="8607425" lvl="8">
              <a:lnSpc>
                <a:spcPts val="2799"/>
              </a:lnSpc>
              <a:tabLst>
                <a:tab pos="8607425" algn="l"/>
              </a:tabLst>
            </a:pPr>
            <a:r>
              <a:rPr lang="en-US" sz="2000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</a:rPr>
              <a:t>Gauri </a:t>
            </a:r>
            <a:r>
              <a:rPr lang="en-US" sz="2000" dirty="0" err="1" smtClean="0">
                <a:solidFill>
                  <a:srgbClr val="4A4A45"/>
                </a:solidFill>
                <a:latin typeface="Lato" pitchFamily="34" charset="0"/>
                <a:ea typeface="Lato" pitchFamily="34" charset="-122"/>
              </a:rPr>
              <a:t>Parvati</a:t>
            </a:r>
            <a:endParaRPr lang="en-US" sz="2000" dirty="0" smtClean="0">
              <a:solidFill>
                <a:srgbClr val="4A4A45"/>
              </a:solidFill>
              <a:latin typeface="Lato" pitchFamily="34" charset="0"/>
              <a:ea typeface="Lato" pitchFamily="34" charset="-122"/>
            </a:endParaRPr>
          </a:p>
          <a:p>
            <a:pPr marL="8607425" lvl="8">
              <a:lnSpc>
                <a:spcPts val="2799"/>
              </a:lnSpc>
              <a:tabLst>
                <a:tab pos="8607425" algn="l"/>
              </a:tabLst>
            </a:pPr>
            <a:r>
              <a:rPr lang="en-US" sz="2000" dirty="0" err="1" smtClean="0">
                <a:solidFill>
                  <a:srgbClr val="4A4A45"/>
                </a:solidFill>
                <a:latin typeface="Lato" pitchFamily="34" charset="0"/>
                <a:ea typeface="Lato" pitchFamily="34" charset="-122"/>
              </a:rPr>
              <a:t>Rishika</a:t>
            </a:r>
            <a:r>
              <a:rPr lang="en-US" sz="2000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</a:rPr>
              <a:t> Das</a:t>
            </a:r>
          </a:p>
          <a:p>
            <a:pPr marL="0" indent="0" algn="ctr">
              <a:lnSpc>
                <a:spcPts val="2799"/>
              </a:lnSpc>
              <a:buNone/>
            </a:pPr>
            <a:endParaRPr lang="en-US" sz="2800" b="1" dirty="0"/>
          </a:p>
        </p:txBody>
      </p:sp>
      <p:sp>
        <p:nvSpPr>
          <p:cNvPr id="8" name="Shape 5"/>
          <p:cNvSpPr/>
          <p:nvPr/>
        </p:nvSpPr>
        <p:spPr>
          <a:xfrm>
            <a:off x="2037993" y="6692027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2504480" y="6675358"/>
            <a:ext cx="130266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D55935C-4EDC-CBA7-B963-4A592EA377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l="20350" r="23181"/>
          <a:stretch/>
        </p:blipFill>
        <p:spPr>
          <a:xfrm>
            <a:off x="-264695" y="0"/>
            <a:ext cx="5041232" cy="82296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6F2F566-E10B-37E4-3EE0-A7EC1521D4D6}"/>
              </a:ext>
            </a:extLst>
          </p:cNvPr>
          <p:cNvSpPr/>
          <p:nvPr/>
        </p:nvSpPr>
        <p:spPr>
          <a:xfrm>
            <a:off x="4644189" y="-114300"/>
            <a:ext cx="9986211" cy="8458200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40A77BA-90FE-A054-615A-92E1909E80E0}"/>
              </a:ext>
            </a:extLst>
          </p:cNvPr>
          <p:cNvSpPr txBox="1"/>
          <p:nvPr/>
        </p:nvSpPr>
        <p:spPr>
          <a:xfrm>
            <a:off x="4908884" y="566238"/>
            <a:ext cx="93966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583ED31-836A-E3ED-DEFE-D58300D0FB77}"/>
              </a:ext>
            </a:extLst>
          </p:cNvPr>
          <p:cNvSpPr txBox="1"/>
          <p:nvPr/>
        </p:nvSpPr>
        <p:spPr>
          <a:xfrm>
            <a:off x="4908883" y="3104147"/>
            <a:ext cx="92402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solidFill>
                  <a:srgbClr val="4A4A45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Developing a </a:t>
            </a:r>
            <a:r>
              <a:rPr lang="en-US" sz="2400" dirty="0" smtClean="0">
                <a:solidFill>
                  <a:srgbClr val="4A4A45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smart </a:t>
            </a:r>
            <a:r>
              <a:rPr lang="en-US" sz="2400" dirty="0">
                <a:solidFill>
                  <a:srgbClr val="4A4A45"/>
                </a:solidFill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blood bank monitoring system involves several necessary steps, including hardware setup and software integration, each of which is crucial for seamless functionality</a:t>
            </a:r>
            <a:r>
              <a:rPr lang="en-US" sz="2400" dirty="0">
                <a:solidFill>
                  <a:srgbClr val="4A4A45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064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-4482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753036" y="685801"/>
            <a:ext cx="12950264" cy="947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Impact of non-availability in blood banks</a:t>
            </a:r>
            <a:endParaRPr lang="en-US" sz="5400" dirty="0"/>
          </a:p>
        </p:txBody>
      </p:sp>
      <p:sp>
        <p:nvSpPr>
          <p:cNvPr id="5" name="Text 3"/>
          <p:cNvSpPr/>
          <p:nvPr/>
        </p:nvSpPr>
        <p:spPr>
          <a:xfrm>
            <a:off x="876300" y="2837854"/>
            <a:ext cx="12959993" cy="31819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Times New Roman" panose="02020603050405020304" pitchFamily="18" charset="0"/>
                <a:ea typeface="Lato" pitchFamily="34" charset="-122"/>
                <a:cs typeface="Times New Roman" panose="02020603050405020304" pitchFamily="18" charset="0"/>
              </a:rPr>
              <a:t>Increased mortality          -  Insufficient blood supplies can lead to delays in life-saving medical 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Times New Roman" panose="02020603050405020304" pitchFamily="18" charset="0"/>
                <a:ea typeface="Lato" pitchFamily="34" charset="-122"/>
                <a:cs typeface="Times New Roman" panose="02020603050405020304" pitchFamily="18" charset="0"/>
              </a:rPr>
              <a:t>                                               procedures</a:t>
            </a:r>
          </a:p>
          <a:p>
            <a:pPr marL="0" indent="0">
              <a:lnSpc>
                <a:spcPts val="2799"/>
              </a:lnSpc>
              <a:buNone/>
            </a:pPr>
            <a:endParaRPr lang="en-US" sz="2400" b="1" dirty="0">
              <a:solidFill>
                <a:srgbClr val="4A4A45"/>
              </a:solidFill>
              <a:latin typeface="Times New Roman" panose="02020603050405020304" pitchFamily="18" charset="0"/>
              <a:ea typeface="Lato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Times New Roman" panose="02020603050405020304" pitchFamily="18" charset="0"/>
                <a:ea typeface="Lato" pitchFamily="34" charset="-122"/>
                <a:cs typeface="Times New Roman" panose="02020603050405020304" pitchFamily="18" charset="0"/>
              </a:rPr>
              <a:t>Healthcare disruptions    -  Blood shortage can disrupt routine medical care and emergency 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Times New Roman" panose="02020603050405020304" pitchFamily="18" charset="0"/>
                <a:ea typeface="Lato" pitchFamily="34" charset="-122"/>
                <a:cs typeface="Times New Roman" panose="02020603050405020304" pitchFamily="18" charset="0"/>
              </a:rPr>
              <a:t>                                               response efforts</a:t>
            </a:r>
          </a:p>
          <a:p>
            <a:pPr marL="0" indent="0">
              <a:lnSpc>
                <a:spcPts val="2799"/>
              </a:lnSpc>
              <a:buNone/>
            </a:pPr>
            <a:endParaRPr lang="en-US" sz="2400" b="1" dirty="0">
              <a:solidFill>
                <a:srgbClr val="4A4A45"/>
              </a:solidFill>
              <a:latin typeface="Times New Roman" panose="02020603050405020304" pitchFamily="18" charset="0"/>
              <a:ea typeface="Lato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Times New Roman" panose="02020603050405020304" pitchFamily="18" charset="0"/>
                <a:ea typeface="Lato" pitchFamily="34" charset="-122"/>
                <a:cs typeface="Times New Roman" panose="02020603050405020304" pitchFamily="18" charset="0"/>
              </a:rPr>
              <a:t>Community health risks  - Effects pose broader public health risks by limiting capacity to respond to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solidFill>
                  <a:srgbClr val="4A4A45"/>
                </a:solidFill>
                <a:latin typeface="Times New Roman" panose="02020603050405020304" pitchFamily="18" charset="0"/>
                <a:ea typeface="Lato" pitchFamily="34" charset="-122"/>
                <a:cs typeface="Times New Roman" panose="02020603050405020304" pitchFamily="18" charset="0"/>
              </a:rPr>
              <a:t>                                              emergencies</a:t>
            </a:r>
          </a:p>
          <a:p>
            <a:pPr marL="0" indent="0">
              <a:lnSpc>
                <a:spcPts val="2799"/>
              </a:lnSpc>
              <a:buNone/>
            </a:pPr>
            <a:endParaRPr lang="en-US" sz="2400" b="1" dirty="0">
              <a:solidFill>
                <a:srgbClr val="4A4A45"/>
              </a:solidFill>
              <a:latin typeface="Times New Roman" panose="02020603050405020304" pitchFamily="18" charset="0"/>
              <a:ea typeface="Lato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is to develop a comprehensive blood bank monitoring system using IoT technologies,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including NRF modules for wireless communication and load cell sensors for precise stock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measurement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Text 4"/>
          <p:cNvSpPr/>
          <p:nvPr/>
        </p:nvSpPr>
        <p:spPr>
          <a:xfrm>
            <a:off x="2037993" y="475357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6905" y="-49411"/>
            <a:ext cx="14630400" cy="8328421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981730" y="751523"/>
            <a:ext cx="878791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HARDWARE</a:t>
            </a:r>
            <a:endParaRPr lang="en-US" sz="5400" dirty="0"/>
          </a:p>
        </p:txBody>
      </p:sp>
      <p:sp>
        <p:nvSpPr>
          <p:cNvPr id="5" name="Text 3"/>
          <p:cNvSpPr/>
          <p:nvPr/>
        </p:nvSpPr>
        <p:spPr>
          <a:xfrm>
            <a:off x="2037993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213622"/>
            <a:ext cx="3156347" cy="18414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213622"/>
            <a:ext cx="3156347" cy="23074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64426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213622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026" name="Picture 2" descr="PCB HX711 Module Resources, 45MB, 34KB at Rs 80/piece in Mumbai | ID:  24177810473">
            <a:extLst>
              <a:ext uri="{FF2B5EF4-FFF2-40B4-BE49-F238E27FC236}">
                <a16:creationId xmlns:a16="http://schemas.microsoft.com/office/drawing/2014/main" xmlns="" id="{CC39DFD4-87C1-D3DC-E8DD-3ADB76A4E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9414" y="2713290"/>
            <a:ext cx="2919227" cy="2904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83B13B2-899C-A592-8EF7-5CE9E9A56DC6}"/>
              </a:ext>
            </a:extLst>
          </p:cNvPr>
          <p:cNvSpPr txBox="1"/>
          <p:nvPr/>
        </p:nvSpPr>
        <p:spPr>
          <a:xfrm>
            <a:off x="673768" y="2562726"/>
            <a:ext cx="9180095" cy="3839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LOAD CELL </a:t>
            </a:r>
          </a:p>
          <a:p>
            <a:pPr marL="533400" indent="-88900" algn="just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To sense weight, we use a load cell that generates the difference in weight. </a:t>
            </a:r>
          </a:p>
          <a:p>
            <a:pPr marL="444500" indent="-444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IN" sz="2800" dirty="0"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BLUETOOTH MODULE</a:t>
            </a:r>
          </a:p>
          <a:p>
            <a:pPr marL="533400" algn="just">
              <a:lnSpc>
                <a:spcPct val="200000"/>
              </a:lnSpc>
            </a:pPr>
            <a:r>
              <a:rPr lang="en-IN" sz="2800" dirty="0">
                <a:latin typeface="Times New Roman" panose="02020603050405020304" pitchFamily="18" charset="0"/>
                <a:ea typeface="Lato" panose="020F0502020204030203" pitchFamily="34" charset="0"/>
                <a:cs typeface="Times New Roman" panose="02020603050405020304" pitchFamily="18" charset="0"/>
              </a:rPr>
              <a:t> The signal is transmitted using BLE.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536636" y="677251"/>
            <a:ext cx="3969572" cy="1344706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>
            <a:solidFill>
              <a:srgbClr val="EFEC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sis</a:t>
            </a:r>
            <a:endParaRPr lang="en-IN" dirty="0"/>
          </a:p>
        </p:txBody>
      </p:sp>
      <p:sp>
        <p:nvSpPr>
          <p:cNvPr id="4" name="AutoShape 2" descr="blob:https://web.whatsapp.com/43f6c59d-546e-4e3d-a1c9-650fbf92707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blob:https://web.whatsapp.com/43f6c59d-546e-4e3d-a1c9-650fbf927070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12" t="13686" r="4823" b="10079"/>
          <a:stretch/>
        </p:blipFill>
        <p:spPr>
          <a:xfrm>
            <a:off x="1219200" y="1592132"/>
            <a:ext cx="10151633" cy="522821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19200" y="629634"/>
            <a:ext cx="57660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 smtClean="0"/>
              <a:t>SIMULINK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57667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676581"/>
            <a:ext cx="14630400" cy="6637469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41" t="21471" r="12770" b="17808"/>
          <a:stretch/>
        </p:blipFill>
        <p:spPr>
          <a:xfrm>
            <a:off x="2284592" y="2237590"/>
            <a:ext cx="9283405" cy="45612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flipH="1">
            <a:off x="2681343" y="1366816"/>
            <a:ext cx="359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 smtClean="0"/>
              <a:t>FLOWCHART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6135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05103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908447" y="64817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 Interface Design</a:t>
            </a:r>
          </a:p>
          <a:p>
            <a:pPr marL="0" indent="0">
              <a:lnSpc>
                <a:spcPts val="5468"/>
              </a:lnSpc>
              <a:buNone/>
            </a:pPr>
            <a:endParaRPr lang="en-US" sz="4374" b="1" dirty="0">
              <a:solidFill>
                <a:srgbClr val="282824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0" indent="0">
              <a:lnSpc>
                <a:spcPts val="5468"/>
              </a:lnSpc>
              <a:buNone/>
            </a:pPr>
            <a:r>
              <a:rPr lang="en-US" sz="3600" dirty="0" err="1" smtClean="0"/>
              <a:t>F</a:t>
            </a:r>
            <a:r>
              <a:rPr lang="en-US" sz="3600" dirty="0" err="1" smtClean="0"/>
              <a:t>igma</a:t>
            </a:r>
            <a:r>
              <a:rPr lang="en-US" sz="3600" dirty="0" smtClean="0"/>
              <a:t> </a:t>
            </a:r>
            <a:endParaRPr lang="en-US" sz="1200" dirty="0"/>
          </a:p>
          <a:p>
            <a:pPr marL="342900" indent="-342900">
              <a:lnSpc>
                <a:spcPts val="5468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Cloud based design tool for creating user interfaces, websites and app prototypes </a:t>
            </a:r>
          </a:p>
          <a:p>
            <a:pPr marL="342900" indent="-342900">
              <a:lnSpc>
                <a:spcPts val="5468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Allows multiple users to collaborate in real time </a:t>
            </a:r>
          </a:p>
          <a:p>
            <a:pPr marL="342900" indent="-342900">
              <a:lnSpc>
                <a:spcPts val="5468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Offers features like vector editing, prototyping and version control </a:t>
            </a:r>
            <a:endParaRPr lang="en-US" sz="2000" dirty="0" smtClean="0"/>
          </a:p>
        </p:txBody>
      </p:sp>
      <p:sp>
        <p:nvSpPr>
          <p:cNvPr id="6" name="Text 3"/>
          <p:cNvSpPr/>
          <p:nvPr/>
        </p:nvSpPr>
        <p:spPr>
          <a:xfrm>
            <a:off x="2037993" y="424410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724519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5667137" y="424410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472451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296400" y="424410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72451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57654"/>
            <a:ext cx="14703972" cy="8229599"/>
          </a:xfrm>
          <a:prstGeom prst="rect">
            <a:avLst/>
          </a:prstGeom>
          <a:solidFill>
            <a:srgbClr val="EFEC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786759" y="735724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445606" y="1205511"/>
            <a:ext cx="74308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/>
              <a:t>Innovations</a:t>
            </a:r>
            <a:r>
              <a:rPr lang="en-IN" sz="3600" dirty="0" smtClean="0"/>
              <a:t> </a:t>
            </a:r>
          </a:p>
          <a:p>
            <a:endParaRPr lang="en-IN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1513490" y="1567511"/>
            <a:ext cx="11939751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000" dirty="0" smtClean="0"/>
          </a:p>
          <a:p>
            <a:pPr>
              <a:lnSpc>
                <a:spcPts val="5468"/>
              </a:lnSpc>
            </a:pPr>
            <a:r>
              <a:rPr lang="en-US" sz="3600" dirty="0" smtClean="0"/>
              <a:t>Lora module </a:t>
            </a:r>
            <a:endParaRPr lang="en-IN" sz="2000" dirty="0"/>
          </a:p>
          <a:p>
            <a:pPr marL="342900" indent="-342900">
              <a:lnSpc>
                <a:spcPts val="5468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Long range: Offer extended communication range, enabling connectivity over several </a:t>
            </a:r>
            <a:r>
              <a:rPr lang="en-IN" sz="2000" dirty="0" smtClean="0"/>
              <a:t>kilometres</a:t>
            </a:r>
          </a:p>
          <a:p>
            <a:pPr marL="342900" indent="-342900">
              <a:lnSpc>
                <a:spcPts val="5468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Low power: Designed for energy efficiency, allowing devices to operate on battery power for extended periods without frequency recharging</a:t>
            </a:r>
            <a:endParaRPr lang="en-US" sz="2000" dirty="0"/>
          </a:p>
          <a:p>
            <a:pPr marL="342900" indent="-342900">
              <a:lnSpc>
                <a:spcPts val="5468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 Adaptive data rate: Support dynamic adjustment of communication parameters like data rate and transmit power, optimizing performance for varying environmental conditions 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 smtClean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02725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2344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82824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Conclusion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2000" dirty="0" smtClean="0"/>
              <a:t>An intuitive interface that allows blood bank staff to navigate and access critical information 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2000" dirty="0" smtClean="0"/>
              <a:t>such as inventory levels , alerts. The development and implementation of the project aimed at 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2000" dirty="0" smtClean="0"/>
              <a:t>detecting blood shortages in a blood bank represent a significant step forward in ensuring 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2000" dirty="0"/>
              <a:t>a</a:t>
            </a:r>
            <a:r>
              <a:rPr lang="en-US" sz="2000" dirty="0" smtClean="0"/>
              <a:t>vailability of life saving resources 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2277428" y="307324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77428" y="3553658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5"/>
          <p:cNvSpPr/>
          <p:nvPr/>
        </p:nvSpPr>
        <p:spPr>
          <a:xfrm>
            <a:off x="2277428" y="48507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2277428" y="5331143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321</Words>
  <Application>Microsoft Office PowerPoint</Application>
  <PresentationFormat>Custom</PresentationFormat>
  <Paragraphs>53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Lato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gauri</cp:lastModifiedBy>
  <cp:revision>14</cp:revision>
  <dcterms:created xsi:type="dcterms:W3CDTF">2024-03-02T22:12:33Z</dcterms:created>
  <dcterms:modified xsi:type="dcterms:W3CDTF">2024-03-03T04:45:53Z</dcterms:modified>
</cp:coreProperties>
</file>